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85" r:id="rId4"/>
    <p:sldId id="284" r:id="rId5"/>
    <p:sldId id="287" r:id="rId6"/>
    <p:sldId id="263" r:id="rId7"/>
    <p:sldId id="264" r:id="rId8"/>
    <p:sldId id="283" r:id="rId9"/>
    <p:sldId id="265" r:id="rId10"/>
    <p:sldId id="266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8" r:id="rId26"/>
    <p:sldId id="281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62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n Balespouey" userId="56d0a6a79656e36e" providerId="LiveId" clId="{A9A52894-734C-6D46-B612-5ECC45B55EA4}"/>
    <pc:docChg chg="modSld">
      <pc:chgData name="Yohann Balespouey" userId="56d0a6a79656e36e" providerId="LiveId" clId="{A9A52894-734C-6D46-B612-5ECC45B55EA4}" dt="2020-02-19T21:40:10.933" v="3" actId="1076"/>
      <pc:docMkLst>
        <pc:docMk/>
      </pc:docMkLst>
      <pc:sldChg chg="modSp">
        <pc:chgData name="Yohann Balespouey" userId="56d0a6a79656e36e" providerId="LiveId" clId="{A9A52894-734C-6D46-B612-5ECC45B55EA4}" dt="2020-02-19T21:40:10.933" v="3" actId="1076"/>
        <pc:sldMkLst>
          <pc:docMk/>
          <pc:sldMk cId="801763333" sldId="285"/>
        </pc:sldMkLst>
        <pc:picChg chg="mod">
          <ac:chgData name="Yohann Balespouey" userId="56d0a6a79656e36e" providerId="LiveId" clId="{A9A52894-734C-6D46-B612-5ECC45B55EA4}" dt="2020-02-19T21:40:10.933" v="3" actId="1076"/>
          <ac:picMkLst>
            <pc:docMk/>
            <pc:sldMk cId="801763333" sldId="285"/>
            <ac:picMk id="7" creationId="{00000000-0000-0000-0000-000000000000}"/>
          </ac:picMkLst>
        </pc:picChg>
        <pc:picChg chg="mod">
          <ac:chgData name="Yohann Balespouey" userId="56d0a6a79656e36e" providerId="LiveId" clId="{A9A52894-734C-6D46-B612-5ECC45B55EA4}" dt="2020-02-19T21:40:07.222" v="1" actId="14100"/>
          <ac:picMkLst>
            <pc:docMk/>
            <pc:sldMk cId="801763333" sldId="285"/>
            <ac:picMk id="9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18BD5-445B-43DC-84A2-AB2FB3450FFD}" type="doc">
      <dgm:prSet loTypeId="urn:microsoft.com/office/officeart/2008/layout/RadialCluster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51E33214-918E-4F3A-877E-10685636E548}">
      <dgm:prSet phldrT="[Text]"/>
      <dgm:spPr/>
      <dgm:t>
        <a:bodyPr/>
        <a:lstStyle/>
        <a:p>
          <a:r>
            <a:rPr lang="fr-FR" dirty="0"/>
            <a:t>SSB </a:t>
          </a:r>
          <a:r>
            <a:rPr lang="fr-FR" dirty="0" err="1"/>
            <a:t>Load</a:t>
          </a:r>
          <a:r>
            <a:rPr lang="fr-FR" dirty="0"/>
            <a:t> </a:t>
          </a:r>
          <a:r>
            <a:rPr lang="fr-FR" dirty="0" err="1"/>
            <a:t>balancing</a:t>
          </a:r>
          <a:endParaRPr lang="fr-FR" dirty="0"/>
        </a:p>
      </dgm:t>
    </dgm:pt>
    <dgm:pt modelId="{EBD7652E-4EAC-48B1-A533-E46D3B372203}" type="parTrans" cxnId="{11954036-A314-448F-825B-072B3491FC7D}">
      <dgm:prSet/>
      <dgm:spPr/>
      <dgm:t>
        <a:bodyPr/>
        <a:lstStyle/>
        <a:p>
          <a:endParaRPr lang="fr-FR"/>
        </a:p>
      </dgm:t>
    </dgm:pt>
    <dgm:pt modelId="{598D757E-7417-48A1-9706-EE508391F535}" type="sibTrans" cxnId="{11954036-A314-448F-825B-072B3491FC7D}">
      <dgm:prSet/>
      <dgm:spPr/>
      <dgm:t>
        <a:bodyPr/>
        <a:lstStyle/>
        <a:p>
          <a:endParaRPr lang="fr-FR"/>
        </a:p>
      </dgm:t>
    </dgm:pt>
    <dgm:pt modelId="{72033F9E-7F8D-43DA-8ED7-82F6A1BEC58C}">
      <dgm:prSet phldrT="[Text]"/>
      <dgm:spPr/>
      <dgm:t>
        <a:bodyPr/>
        <a:lstStyle/>
        <a:p>
          <a:r>
            <a:rPr lang="fr-FR" dirty="0"/>
            <a:t>SQLNode01</a:t>
          </a:r>
        </a:p>
      </dgm:t>
    </dgm:pt>
    <dgm:pt modelId="{56F15601-779F-45A9-909C-3977F02E358B}" type="parTrans" cxnId="{11F2F813-0915-4F77-8131-24A032E3ACD4}">
      <dgm:prSet/>
      <dgm:spPr/>
      <dgm:t>
        <a:bodyPr/>
        <a:lstStyle/>
        <a:p>
          <a:endParaRPr lang="fr-FR"/>
        </a:p>
      </dgm:t>
    </dgm:pt>
    <dgm:pt modelId="{FBF85A0C-C8BC-4FB2-AA1E-E5D9C31D35D0}" type="sibTrans" cxnId="{11F2F813-0915-4F77-8131-24A032E3ACD4}">
      <dgm:prSet/>
      <dgm:spPr/>
      <dgm:t>
        <a:bodyPr/>
        <a:lstStyle/>
        <a:p>
          <a:endParaRPr lang="fr-FR"/>
        </a:p>
      </dgm:t>
    </dgm:pt>
    <dgm:pt modelId="{88E28AE7-8654-481D-B696-C1C5D6CF32A6}">
      <dgm:prSet phldrT="[Text]"/>
      <dgm:spPr/>
      <dgm:t>
        <a:bodyPr/>
        <a:lstStyle/>
        <a:p>
          <a:r>
            <a:rPr lang="fr-FR" dirty="0"/>
            <a:t>SQLNode02</a:t>
          </a:r>
        </a:p>
      </dgm:t>
    </dgm:pt>
    <dgm:pt modelId="{51E91271-FC26-44AB-8907-183D9839FEE5}" type="parTrans" cxnId="{9BD44C7D-911E-43E4-91F9-47A023BC3FB2}">
      <dgm:prSet/>
      <dgm:spPr/>
      <dgm:t>
        <a:bodyPr/>
        <a:lstStyle/>
        <a:p>
          <a:endParaRPr lang="fr-FR"/>
        </a:p>
      </dgm:t>
    </dgm:pt>
    <dgm:pt modelId="{F0ED2EFB-2A57-44E3-811D-306A3F54658E}" type="sibTrans" cxnId="{9BD44C7D-911E-43E4-91F9-47A023BC3FB2}">
      <dgm:prSet/>
      <dgm:spPr/>
      <dgm:t>
        <a:bodyPr/>
        <a:lstStyle/>
        <a:p>
          <a:endParaRPr lang="fr-FR"/>
        </a:p>
      </dgm:t>
    </dgm:pt>
    <dgm:pt modelId="{16D20170-28FD-40FA-A624-50645049E90D}">
      <dgm:prSet phldrT="[Text]"/>
      <dgm:spPr/>
      <dgm:t>
        <a:bodyPr/>
        <a:lstStyle/>
        <a:p>
          <a:r>
            <a:rPr lang="fr-FR" dirty="0"/>
            <a:t>SQLNode03</a:t>
          </a:r>
        </a:p>
      </dgm:t>
    </dgm:pt>
    <dgm:pt modelId="{500CB006-8A65-48B8-9E07-A7C2BB195179}" type="parTrans" cxnId="{D1A0BA96-9842-4F6D-96A1-F67E9A271E61}">
      <dgm:prSet/>
      <dgm:spPr/>
      <dgm:t>
        <a:bodyPr/>
        <a:lstStyle/>
        <a:p>
          <a:endParaRPr lang="fr-FR"/>
        </a:p>
      </dgm:t>
    </dgm:pt>
    <dgm:pt modelId="{0CB2F5B8-6AC4-428D-A64F-A58C89962CFC}" type="sibTrans" cxnId="{D1A0BA96-9842-4F6D-96A1-F67E9A271E61}">
      <dgm:prSet/>
      <dgm:spPr/>
      <dgm:t>
        <a:bodyPr/>
        <a:lstStyle/>
        <a:p>
          <a:endParaRPr lang="fr-FR"/>
        </a:p>
      </dgm:t>
    </dgm:pt>
    <dgm:pt modelId="{FFF9EF30-3357-4E5B-A440-7BC1E20ECB90}" type="pres">
      <dgm:prSet presAssocID="{25E18BD5-445B-43DC-84A2-AB2FB3450FF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368786A-A854-459C-987B-10A69C026EE6}" type="pres">
      <dgm:prSet presAssocID="{51E33214-918E-4F3A-877E-10685636E548}" presName="singleCycle" presStyleCnt="0"/>
      <dgm:spPr/>
    </dgm:pt>
    <dgm:pt modelId="{5CE4814D-5F13-467E-9CC5-9C5D5F4C60FE}" type="pres">
      <dgm:prSet presAssocID="{51E33214-918E-4F3A-877E-10685636E548}" presName="singleCenter" presStyleLbl="node1" presStyleIdx="0" presStyleCnt="4" custLinFactNeighborX="469" custLinFactNeighborY="-14793">
        <dgm:presLayoutVars>
          <dgm:chMax val="7"/>
          <dgm:chPref val="7"/>
        </dgm:presLayoutVars>
      </dgm:prSet>
      <dgm:spPr/>
    </dgm:pt>
    <dgm:pt modelId="{2FD924B3-8491-4867-A276-3AF6A85DEB5A}" type="pres">
      <dgm:prSet presAssocID="{56F15601-779F-45A9-909C-3977F02E358B}" presName="Name56" presStyleLbl="parChTrans1D2" presStyleIdx="0" presStyleCnt="3"/>
      <dgm:spPr/>
    </dgm:pt>
    <dgm:pt modelId="{3F88A32B-59E2-4561-A0DE-CF5B7FF2B86B}" type="pres">
      <dgm:prSet presAssocID="{72033F9E-7F8D-43DA-8ED7-82F6A1BEC58C}" presName="text0" presStyleLbl="node1" presStyleIdx="1" presStyleCnt="4">
        <dgm:presLayoutVars>
          <dgm:bulletEnabled val="1"/>
        </dgm:presLayoutVars>
      </dgm:prSet>
      <dgm:spPr/>
    </dgm:pt>
    <dgm:pt modelId="{C4141D63-732E-4F5E-9950-867DBD4F7919}" type="pres">
      <dgm:prSet presAssocID="{51E91271-FC26-44AB-8907-183D9839FEE5}" presName="Name56" presStyleLbl="parChTrans1D2" presStyleIdx="1" presStyleCnt="3"/>
      <dgm:spPr/>
    </dgm:pt>
    <dgm:pt modelId="{89E52B96-D246-4736-BB20-1C55713E0248}" type="pres">
      <dgm:prSet presAssocID="{88E28AE7-8654-481D-B696-C1C5D6CF32A6}" presName="text0" presStyleLbl="node1" presStyleIdx="2" presStyleCnt="4">
        <dgm:presLayoutVars>
          <dgm:bulletEnabled val="1"/>
        </dgm:presLayoutVars>
      </dgm:prSet>
      <dgm:spPr/>
    </dgm:pt>
    <dgm:pt modelId="{D6DD8D4C-1724-4EBB-86DF-056C16F0E7B2}" type="pres">
      <dgm:prSet presAssocID="{500CB006-8A65-48B8-9E07-A7C2BB195179}" presName="Name56" presStyleLbl="parChTrans1D2" presStyleIdx="2" presStyleCnt="3"/>
      <dgm:spPr/>
    </dgm:pt>
    <dgm:pt modelId="{615071F2-8B82-46A8-A981-340959CAFE16}" type="pres">
      <dgm:prSet presAssocID="{16D20170-28FD-40FA-A624-50645049E90D}" presName="text0" presStyleLbl="node1" presStyleIdx="3" presStyleCnt="4">
        <dgm:presLayoutVars>
          <dgm:bulletEnabled val="1"/>
        </dgm:presLayoutVars>
      </dgm:prSet>
      <dgm:spPr/>
    </dgm:pt>
  </dgm:ptLst>
  <dgm:cxnLst>
    <dgm:cxn modelId="{77E0B402-58C9-4FD1-9773-DAF5CDC742F6}" type="presOf" srcId="{56F15601-779F-45A9-909C-3977F02E358B}" destId="{2FD924B3-8491-4867-A276-3AF6A85DEB5A}" srcOrd="0" destOrd="0" presId="urn:microsoft.com/office/officeart/2008/layout/RadialCluster"/>
    <dgm:cxn modelId="{8CE7C513-632A-4F4C-BCDB-675E62E539A3}" type="presOf" srcId="{51E91271-FC26-44AB-8907-183D9839FEE5}" destId="{C4141D63-732E-4F5E-9950-867DBD4F7919}" srcOrd="0" destOrd="0" presId="urn:microsoft.com/office/officeart/2008/layout/RadialCluster"/>
    <dgm:cxn modelId="{11F2F813-0915-4F77-8131-24A032E3ACD4}" srcId="{51E33214-918E-4F3A-877E-10685636E548}" destId="{72033F9E-7F8D-43DA-8ED7-82F6A1BEC58C}" srcOrd="0" destOrd="0" parTransId="{56F15601-779F-45A9-909C-3977F02E358B}" sibTransId="{FBF85A0C-C8BC-4FB2-AA1E-E5D9C31D35D0}"/>
    <dgm:cxn modelId="{BF4D5F35-23CE-4838-AAFD-306C6E432061}" type="presOf" srcId="{88E28AE7-8654-481D-B696-C1C5D6CF32A6}" destId="{89E52B96-D246-4736-BB20-1C55713E0248}" srcOrd="0" destOrd="0" presId="urn:microsoft.com/office/officeart/2008/layout/RadialCluster"/>
    <dgm:cxn modelId="{11954036-A314-448F-825B-072B3491FC7D}" srcId="{25E18BD5-445B-43DC-84A2-AB2FB3450FFD}" destId="{51E33214-918E-4F3A-877E-10685636E548}" srcOrd="0" destOrd="0" parTransId="{EBD7652E-4EAC-48B1-A533-E46D3B372203}" sibTransId="{598D757E-7417-48A1-9706-EE508391F535}"/>
    <dgm:cxn modelId="{6AB65C40-0A2B-42F1-BECF-9CCF482114D1}" type="presOf" srcId="{72033F9E-7F8D-43DA-8ED7-82F6A1BEC58C}" destId="{3F88A32B-59E2-4561-A0DE-CF5B7FF2B86B}" srcOrd="0" destOrd="0" presId="urn:microsoft.com/office/officeart/2008/layout/RadialCluster"/>
    <dgm:cxn modelId="{F461D043-19E4-4875-BCD8-AFAD28260493}" type="presOf" srcId="{25E18BD5-445B-43DC-84A2-AB2FB3450FFD}" destId="{FFF9EF30-3357-4E5B-A440-7BC1E20ECB90}" srcOrd="0" destOrd="0" presId="urn:microsoft.com/office/officeart/2008/layout/RadialCluster"/>
    <dgm:cxn modelId="{B7D25B61-8CDC-4027-8E22-4825ED94DEDD}" type="presOf" srcId="{500CB006-8A65-48B8-9E07-A7C2BB195179}" destId="{D6DD8D4C-1724-4EBB-86DF-056C16F0E7B2}" srcOrd="0" destOrd="0" presId="urn:microsoft.com/office/officeart/2008/layout/RadialCluster"/>
    <dgm:cxn modelId="{9BD44C7D-911E-43E4-91F9-47A023BC3FB2}" srcId="{51E33214-918E-4F3A-877E-10685636E548}" destId="{88E28AE7-8654-481D-B696-C1C5D6CF32A6}" srcOrd="1" destOrd="0" parTransId="{51E91271-FC26-44AB-8907-183D9839FEE5}" sibTransId="{F0ED2EFB-2A57-44E3-811D-306A3F54658E}"/>
    <dgm:cxn modelId="{D1A0BA96-9842-4F6D-96A1-F67E9A271E61}" srcId="{51E33214-918E-4F3A-877E-10685636E548}" destId="{16D20170-28FD-40FA-A624-50645049E90D}" srcOrd="2" destOrd="0" parTransId="{500CB006-8A65-48B8-9E07-A7C2BB195179}" sibTransId="{0CB2F5B8-6AC4-428D-A64F-A58C89962CFC}"/>
    <dgm:cxn modelId="{9A0DDCD8-A412-4EEF-9C75-948B1CD7F54E}" type="presOf" srcId="{16D20170-28FD-40FA-A624-50645049E90D}" destId="{615071F2-8B82-46A8-A981-340959CAFE16}" srcOrd="0" destOrd="0" presId="urn:microsoft.com/office/officeart/2008/layout/RadialCluster"/>
    <dgm:cxn modelId="{16FF2DFC-EB68-4186-A374-CC1E83B98BC9}" type="presOf" srcId="{51E33214-918E-4F3A-877E-10685636E548}" destId="{5CE4814D-5F13-467E-9CC5-9C5D5F4C60FE}" srcOrd="0" destOrd="0" presId="urn:microsoft.com/office/officeart/2008/layout/RadialCluster"/>
    <dgm:cxn modelId="{53B2EFD8-E045-4601-A532-228C4AE10BD3}" type="presParOf" srcId="{FFF9EF30-3357-4E5B-A440-7BC1E20ECB90}" destId="{1368786A-A854-459C-987B-10A69C026EE6}" srcOrd="0" destOrd="0" presId="urn:microsoft.com/office/officeart/2008/layout/RadialCluster"/>
    <dgm:cxn modelId="{3139F67D-01CA-4444-818F-CDF9B62FEB4D}" type="presParOf" srcId="{1368786A-A854-459C-987B-10A69C026EE6}" destId="{5CE4814D-5F13-467E-9CC5-9C5D5F4C60FE}" srcOrd="0" destOrd="0" presId="urn:microsoft.com/office/officeart/2008/layout/RadialCluster"/>
    <dgm:cxn modelId="{38FFFC94-5122-4473-AF96-AD046990F39E}" type="presParOf" srcId="{1368786A-A854-459C-987B-10A69C026EE6}" destId="{2FD924B3-8491-4867-A276-3AF6A85DEB5A}" srcOrd="1" destOrd="0" presId="urn:microsoft.com/office/officeart/2008/layout/RadialCluster"/>
    <dgm:cxn modelId="{EA908D24-16D1-47CC-AF10-36325CFFFA50}" type="presParOf" srcId="{1368786A-A854-459C-987B-10A69C026EE6}" destId="{3F88A32B-59E2-4561-A0DE-CF5B7FF2B86B}" srcOrd="2" destOrd="0" presId="urn:microsoft.com/office/officeart/2008/layout/RadialCluster"/>
    <dgm:cxn modelId="{658D7630-CD27-472E-A2A7-C0934963FDF2}" type="presParOf" srcId="{1368786A-A854-459C-987B-10A69C026EE6}" destId="{C4141D63-732E-4F5E-9950-867DBD4F7919}" srcOrd="3" destOrd="0" presId="urn:microsoft.com/office/officeart/2008/layout/RadialCluster"/>
    <dgm:cxn modelId="{38075C12-BB77-4F8A-9B9F-187764E8EAEF}" type="presParOf" srcId="{1368786A-A854-459C-987B-10A69C026EE6}" destId="{89E52B96-D246-4736-BB20-1C55713E0248}" srcOrd="4" destOrd="0" presId="urn:microsoft.com/office/officeart/2008/layout/RadialCluster"/>
    <dgm:cxn modelId="{E724580F-9742-45B0-9575-CA3676245981}" type="presParOf" srcId="{1368786A-A854-459C-987B-10A69C026EE6}" destId="{D6DD8D4C-1724-4EBB-86DF-056C16F0E7B2}" srcOrd="5" destOrd="0" presId="urn:microsoft.com/office/officeart/2008/layout/RadialCluster"/>
    <dgm:cxn modelId="{A57DFE44-20E7-45A5-9D28-E337C42C706F}" type="presParOf" srcId="{1368786A-A854-459C-987B-10A69C026EE6}" destId="{615071F2-8B82-46A8-A981-340959CAFE1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4814D-5F13-467E-9CC5-9C5D5F4C60FE}">
      <dsp:nvSpPr>
        <dsp:cNvPr id="0" name=""/>
        <dsp:cNvSpPr/>
      </dsp:nvSpPr>
      <dsp:spPr>
        <a:xfrm>
          <a:off x="3092497" y="1592654"/>
          <a:ext cx="1452880" cy="1452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SSB </a:t>
          </a:r>
          <a:r>
            <a:rPr lang="fr-FR" sz="2200" kern="1200" dirty="0" err="1"/>
            <a:t>Load</a:t>
          </a:r>
          <a:r>
            <a:rPr lang="fr-FR" sz="2200" kern="1200" dirty="0"/>
            <a:t> </a:t>
          </a:r>
          <a:r>
            <a:rPr lang="fr-FR" sz="2200" kern="1200" dirty="0" err="1"/>
            <a:t>balancing</a:t>
          </a:r>
          <a:endParaRPr lang="fr-FR" sz="2200" kern="1200" dirty="0"/>
        </a:p>
      </dsp:txBody>
      <dsp:txXfrm>
        <a:off x="3163421" y="1663578"/>
        <a:ext cx="1311032" cy="1311032"/>
      </dsp:txXfrm>
    </dsp:sp>
    <dsp:sp modelId="{2FD924B3-8491-4867-A276-3AF6A85DEB5A}">
      <dsp:nvSpPr>
        <dsp:cNvPr id="0" name=""/>
        <dsp:cNvSpPr/>
      </dsp:nvSpPr>
      <dsp:spPr>
        <a:xfrm rot="16154208">
          <a:off x="3627510" y="1413309"/>
          <a:ext cx="3587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8721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8A32B-59E2-4561-A0DE-CF5B7FF2B86B}">
      <dsp:nvSpPr>
        <dsp:cNvPr id="0" name=""/>
        <dsp:cNvSpPr/>
      </dsp:nvSpPr>
      <dsp:spPr>
        <a:xfrm>
          <a:off x="3311283" y="260534"/>
          <a:ext cx="973429" cy="973429"/>
        </a:xfrm>
        <a:prstGeom prst="roundRect">
          <a:avLst/>
        </a:prstGeom>
        <a:gradFill rotWithShape="0">
          <a:gsLst>
            <a:gs pos="0">
              <a:schemeClr val="accent2">
                <a:hueOff val="2820792"/>
                <a:satOff val="-2136"/>
                <a:lumOff val="-7647"/>
                <a:alphaOff val="0"/>
                <a:tint val="50000"/>
                <a:satMod val="300000"/>
              </a:schemeClr>
            </a:gs>
            <a:gs pos="35000">
              <a:schemeClr val="accent2">
                <a:hueOff val="2820792"/>
                <a:satOff val="-2136"/>
                <a:lumOff val="-7647"/>
                <a:alphaOff val="0"/>
                <a:tint val="37000"/>
                <a:satMod val="300000"/>
              </a:schemeClr>
            </a:gs>
            <a:gs pos="100000">
              <a:schemeClr val="accent2">
                <a:hueOff val="2820792"/>
                <a:satOff val="-2136"/>
                <a:lumOff val="-764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SQLNode01</a:t>
          </a:r>
        </a:p>
      </dsp:txBody>
      <dsp:txXfrm>
        <a:off x="3358802" y="308053"/>
        <a:ext cx="878391" cy="878391"/>
      </dsp:txXfrm>
    </dsp:sp>
    <dsp:sp modelId="{C4141D63-732E-4F5E-9950-867DBD4F7919}">
      <dsp:nvSpPr>
        <dsp:cNvPr id="0" name=""/>
        <dsp:cNvSpPr/>
      </dsp:nvSpPr>
      <dsp:spPr>
        <a:xfrm rot="2573604">
          <a:off x="4417800" y="3318747"/>
          <a:ext cx="9542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4280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52B96-D246-4736-BB20-1C55713E0248}">
      <dsp:nvSpPr>
        <dsp:cNvPr id="0" name=""/>
        <dsp:cNvSpPr/>
      </dsp:nvSpPr>
      <dsp:spPr>
        <a:xfrm>
          <a:off x="5244503" y="3608970"/>
          <a:ext cx="973429" cy="973429"/>
        </a:xfrm>
        <a:prstGeom prst="roundRect">
          <a:avLst/>
        </a:prstGeom>
        <a:gradFill rotWithShape="0">
          <a:gsLst>
            <a:gs pos="0">
              <a:schemeClr val="accent2">
                <a:hueOff val="5641585"/>
                <a:satOff val="-4271"/>
                <a:lumOff val="-15295"/>
                <a:alphaOff val="0"/>
                <a:tint val="50000"/>
                <a:satMod val="300000"/>
              </a:schemeClr>
            </a:gs>
            <a:gs pos="35000">
              <a:schemeClr val="accent2">
                <a:hueOff val="5641585"/>
                <a:satOff val="-4271"/>
                <a:lumOff val="-15295"/>
                <a:alphaOff val="0"/>
                <a:tint val="37000"/>
                <a:satMod val="300000"/>
              </a:schemeClr>
            </a:gs>
            <a:gs pos="100000">
              <a:schemeClr val="accent2">
                <a:hueOff val="5641585"/>
                <a:satOff val="-4271"/>
                <a:lumOff val="-1529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SQLNode02</a:t>
          </a:r>
        </a:p>
      </dsp:txBody>
      <dsp:txXfrm>
        <a:off x="5292022" y="3656489"/>
        <a:ext cx="878391" cy="878391"/>
      </dsp:txXfrm>
    </dsp:sp>
    <dsp:sp modelId="{D6DD8D4C-1724-4EBB-86DF-056C16F0E7B2}">
      <dsp:nvSpPr>
        <dsp:cNvPr id="0" name=""/>
        <dsp:cNvSpPr/>
      </dsp:nvSpPr>
      <dsp:spPr>
        <a:xfrm rot="8263499">
          <a:off x="2221265" y="3316361"/>
          <a:ext cx="10014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1458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5071F2-8B82-46A8-A981-340959CAFE16}">
      <dsp:nvSpPr>
        <dsp:cNvPr id="0" name=""/>
        <dsp:cNvSpPr/>
      </dsp:nvSpPr>
      <dsp:spPr>
        <a:xfrm>
          <a:off x="1378063" y="3608970"/>
          <a:ext cx="973429" cy="973429"/>
        </a:xfrm>
        <a:prstGeom prst="roundRect">
          <a:avLst/>
        </a:prstGeom>
        <a:gradFill rotWithShape="0">
          <a:gsLst>
            <a:gs pos="0">
              <a:schemeClr val="accent2">
                <a:hueOff val="8462377"/>
                <a:satOff val="-6407"/>
                <a:lumOff val="-22942"/>
                <a:alphaOff val="0"/>
                <a:tint val="50000"/>
                <a:satMod val="300000"/>
              </a:schemeClr>
            </a:gs>
            <a:gs pos="35000">
              <a:schemeClr val="accent2">
                <a:hueOff val="8462377"/>
                <a:satOff val="-6407"/>
                <a:lumOff val="-22942"/>
                <a:alphaOff val="0"/>
                <a:tint val="37000"/>
                <a:satMod val="300000"/>
              </a:schemeClr>
            </a:gs>
            <a:gs pos="100000">
              <a:schemeClr val="accent2">
                <a:hueOff val="8462377"/>
                <a:satOff val="-6407"/>
                <a:lumOff val="-229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SQLNode03</a:t>
          </a:r>
        </a:p>
      </dsp:txBody>
      <dsp:txXfrm>
        <a:off x="1425582" y="3656489"/>
        <a:ext cx="878391" cy="878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9F443-4601-4080-9F9E-55AECCABE286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3FA65-5849-41EA-A260-A8D4FC4109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613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https://msdn.microsoft.com/en-us/library/aa479364.aspx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86FC4-AC62-4D0F-A6F0-123B2822D80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6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86FC4-AC62-4D0F-A6F0-123B2822D80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48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https://blogs.msdn.microsoft.com/sqlcat/2013/09/10/diagnosing-transaction-log-performance-issues-and-limits-of-the-log-manager/ </a:t>
            </a:r>
          </a:p>
          <a:p>
            <a:r>
              <a:rPr lang="fr-FR" dirty="0"/>
              <a:t>https://blogs.msdn.microsoft.com/sqlserverstorageengine/2006/07/08/under-the-covers-gam-sgam-and-pfs-pages/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FA65-5849-41EA-A260-A8D4FC4109D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00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http://rusanu.com/2011/07/20/how-to-multicast-messages-with-s</a:t>
            </a:r>
          </a:p>
          <a:p>
            <a:r>
              <a:rPr lang="fr-FR" dirty="0"/>
              <a:t>https://blogs.msdn.microsoft.com/sql_service_broker/2008/07/14/using-multiple-routes-in-service-broker/ql-server-service-broker/</a:t>
            </a:r>
          </a:p>
          <a:p>
            <a:r>
              <a:rPr lang="fr-FR" dirty="0"/>
              <a:t>https://msdn.microsoft.com/en-us/library/dd576261(v=sql.100).aspx</a:t>
            </a:r>
          </a:p>
          <a:p>
            <a:r>
              <a:rPr lang="fr-FR" dirty="0"/>
              <a:t>http://gavindraper.com/2012/06/03/sql-server-service-broker-explained/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86FC4-AC62-4D0F-A6F0-123B2822D80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99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https://technet.microsoft.com/en-US/library/mt632286.aspx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FA65-5849-41EA-A260-A8D4FC4109D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84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A3FA65-5849-41EA-A260-A8D4FC4109D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57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/>
          <a:srcRect l="1720"/>
          <a:stretch/>
        </p:blipFill>
        <p:spPr>
          <a:xfrm>
            <a:off x="0" y="100457"/>
            <a:ext cx="12191224" cy="512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216" y="516692"/>
            <a:ext cx="10937537" cy="1470025"/>
          </a:xfrm>
        </p:spPr>
        <p:txBody>
          <a:bodyPr>
            <a:normAutofit/>
          </a:bodyPr>
          <a:lstStyle>
            <a:lvl1pPr algn="l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211" y="1907341"/>
            <a:ext cx="10567132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070597"/>
          </a:xfrm>
          <a:prstGeom prst="rect">
            <a:avLst/>
          </a:prstGeom>
          <a:solidFill>
            <a:srgbClr val="8EA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8724" y="5627759"/>
            <a:ext cx="1473276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5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0" i="0" cap="none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 userDrawn="1"/>
        </p:nvSpPr>
        <p:spPr>
          <a:xfrm>
            <a:off x="-443125" y="-1317454"/>
            <a:ext cx="13174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400" kern="1200" dirty="0" err="1">
                <a:solidFill>
                  <a:srgbClr val="8DA438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demo</a:t>
            </a:r>
            <a:endParaRPr lang="fr-FR" sz="34400" kern="1200" dirty="0">
              <a:solidFill>
                <a:srgbClr val="8DA438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3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 userDrawn="1"/>
        </p:nvSpPr>
        <p:spPr>
          <a:xfrm>
            <a:off x="-443125" y="-1317454"/>
            <a:ext cx="131744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400" kern="1200" dirty="0" err="1">
                <a:solidFill>
                  <a:srgbClr val="8DA438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demo</a:t>
            </a:r>
            <a:endParaRPr lang="fr-FR" sz="34400" kern="1200" dirty="0">
              <a:solidFill>
                <a:srgbClr val="8DA438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0" i="0" cap="none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205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18724" y="5627759"/>
            <a:ext cx="1473276" cy="1219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072791"/>
            <a:ext cx="7684244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3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198139" y="6237391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</a:rPr>
              <a:t>SQLSaturday Paris 2016</a:t>
            </a:r>
          </a:p>
        </p:txBody>
      </p:sp>
      <p:pic>
        <p:nvPicPr>
          <p:cNvPr id="11" name="Picture 7" descr="SQLSaturday_Final_Web.jpg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794" y="5972822"/>
            <a:ext cx="1912930" cy="956465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37" y="6193447"/>
            <a:ext cx="1609124" cy="5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incroyableblogueur.com/wp-content/uploads/2012/01/logo_wordpress.pn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570" y="597507"/>
            <a:ext cx="10036629" cy="1470025"/>
          </a:xfrm>
        </p:spPr>
        <p:txBody>
          <a:bodyPr/>
          <a:lstStyle/>
          <a:p>
            <a:r>
              <a:rPr lang="en-US" dirty="0"/>
              <a:t>SQL Server : Scale out &amp; performance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2415" y="2067525"/>
            <a:ext cx="7925349" cy="1752600"/>
          </a:xfrm>
        </p:spPr>
        <p:txBody>
          <a:bodyPr/>
          <a:lstStyle/>
          <a:p>
            <a:r>
              <a:rPr lang="en-US" dirty="0"/>
              <a:t>Christophe Laporte</a:t>
            </a:r>
          </a:p>
          <a:p>
            <a:r>
              <a:rPr lang="en-US" dirty="0"/>
              <a:t>SQL Server MVP / MCM</a:t>
            </a:r>
          </a:p>
        </p:txBody>
      </p:sp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Middle Tier</a:t>
            </a:r>
          </a:p>
          <a:p>
            <a:r>
              <a:rPr lang="en-US" dirty="0"/>
              <a:t>Distributed partitioned view</a:t>
            </a:r>
          </a:p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Peer-to-peer replication</a:t>
            </a:r>
          </a:p>
          <a:p>
            <a:r>
              <a:rPr lang="en-US" dirty="0"/>
              <a:t>Log shipping</a:t>
            </a:r>
          </a:p>
          <a:p>
            <a:r>
              <a:rPr lang="en-US" dirty="0"/>
              <a:t>Scalable Shared Databases</a:t>
            </a:r>
          </a:p>
          <a:p>
            <a:r>
              <a:rPr lang="en-US" dirty="0"/>
              <a:t>Partitioned tables</a:t>
            </a:r>
          </a:p>
          <a:p>
            <a:r>
              <a:rPr lang="en-US" dirty="0"/>
              <a:t>Availability groups</a:t>
            </a:r>
          </a:p>
          <a:p>
            <a:r>
              <a:rPr lang="en-US" dirty="0"/>
              <a:t>Service broker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Tier/ data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Data-dependent routing from middleware</a:t>
            </a:r>
          </a:p>
          <a:p>
            <a:r>
              <a:rPr lang="en-US" dirty="0"/>
              <a:t>Table /database / instance chosen by code</a:t>
            </a:r>
          </a:p>
          <a:p>
            <a:r>
              <a:rPr lang="en-US" dirty="0"/>
              <a:t>Boost performance with caching</a:t>
            </a:r>
          </a:p>
          <a:p>
            <a:r>
              <a:rPr lang="en-US" dirty="0"/>
              <a:t>Can be combined 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5" y="3060700"/>
            <a:ext cx="38671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2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en-US" dirty="0"/>
              <a:t>Distributed) Partitioned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spread across multiple servers</a:t>
            </a:r>
          </a:p>
          <a:p>
            <a:r>
              <a:rPr lang="en-US" dirty="0"/>
              <a:t>Local joins to not move data across servers</a:t>
            </a:r>
          </a:p>
          <a:p>
            <a:r>
              <a:rPr lang="en-US" dirty="0"/>
              <a:t>Smaller tables : easy to manage (Index, stats, </a:t>
            </a:r>
            <a:r>
              <a:rPr lang="en-US" dirty="0" err="1"/>
              <a:t>checkdb</a:t>
            </a:r>
            <a:r>
              <a:rPr lang="en-US" dirty="0"/>
              <a:t>)</a:t>
            </a:r>
          </a:p>
          <a:p>
            <a:r>
              <a:rPr lang="en-US" dirty="0"/>
              <a:t>Horizontal partitioning</a:t>
            </a:r>
          </a:p>
          <a:p>
            <a:r>
              <a:rPr lang="en-US" dirty="0"/>
              <a:t>Take care to restore point ….</a:t>
            </a:r>
          </a:p>
          <a:p>
            <a:r>
              <a:rPr lang="en-US" dirty="0"/>
              <a:t>Old fashion (SQL 2000)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099" y="3318532"/>
            <a:ext cx="3330575" cy="25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Read-only</a:t>
            </a:r>
          </a:p>
          <a:p>
            <a:pPr lvl="1"/>
            <a:r>
              <a:rPr lang="en-US" dirty="0"/>
              <a:t>Easy to setup and manage</a:t>
            </a:r>
          </a:p>
          <a:p>
            <a:pPr lvl="1"/>
            <a:r>
              <a:rPr lang="en-US" dirty="0"/>
              <a:t>1 publisher / N subscribers</a:t>
            </a:r>
          </a:p>
          <a:p>
            <a:pPr lvl="1"/>
            <a:r>
              <a:rPr lang="en-US" dirty="0"/>
              <a:t>transactional replication</a:t>
            </a:r>
          </a:p>
          <a:p>
            <a:r>
              <a:rPr lang="en-US" dirty="0"/>
              <a:t>Read-Write</a:t>
            </a:r>
          </a:p>
          <a:p>
            <a:pPr lvl="1"/>
            <a:r>
              <a:rPr lang="en-US" dirty="0"/>
              <a:t>Merge replication</a:t>
            </a:r>
          </a:p>
          <a:p>
            <a:pPr lvl="1"/>
            <a:r>
              <a:rPr lang="en-US" dirty="0"/>
              <a:t>1..N publishers / 1..N subscribers</a:t>
            </a:r>
          </a:p>
          <a:p>
            <a:pPr lvl="1"/>
            <a:r>
              <a:rPr lang="en-US" dirty="0"/>
              <a:t>Slightly more complex to setup and manage</a:t>
            </a:r>
          </a:p>
          <a:p>
            <a:r>
              <a:rPr lang="en-US" dirty="0"/>
              <a:t>Require additional feature to load balance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600206"/>
            <a:ext cx="5002004" cy="36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Peer-To-Peer Replication</a:t>
            </a:r>
          </a:p>
        </p:txBody>
      </p:sp>
      <p:pic>
        <p:nvPicPr>
          <p:cNvPr id="2050" name="Picture 2" descr="Aa479364.scaloutsql02(en-us,MSDN.10)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124" y="1567543"/>
            <a:ext cx="4776276" cy="32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Enterprise edition</a:t>
            </a:r>
          </a:p>
          <a:p>
            <a:r>
              <a:rPr lang="en-US" dirty="0"/>
              <a:t>Gaps / identity columns</a:t>
            </a:r>
          </a:p>
          <a:p>
            <a:r>
              <a:rPr lang="en-US" dirty="0"/>
              <a:t>Update frequency moderate</a:t>
            </a:r>
          </a:p>
          <a:p>
            <a:r>
              <a:rPr lang="en-US" dirty="0"/>
              <a:t>May be geographically dispersed</a:t>
            </a:r>
          </a:p>
        </p:txBody>
      </p:sp>
    </p:spTree>
    <p:extLst>
      <p:ext uri="{BB962C8B-B14F-4D97-AF65-F5344CB8AC3E}">
        <p14:creationId xmlns:p14="http://schemas.microsoft.com/office/powerpoint/2010/main" val="330605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Shipping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</a:t>
            </a:r>
          </a:p>
          <a:p>
            <a:r>
              <a:rPr lang="en-US" dirty="0"/>
              <a:t>all editions</a:t>
            </a:r>
          </a:p>
          <a:p>
            <a:r>
              <a:rPr lang="en-US" dirty="0"/>
              <a:t>Large # of secondary</a:t>
            </a:r>
          </a:p>
          <a:p>
            <a:r>
              <a:rPr lang="en-US" dirty="0"/>
              <a:t>Latency to get up-to-date data</a:t>
            </a:r>
          </a:p>
          <a:p>
            <a:r>
              <a:rPr lang="en-US" dirty="0"/>
              <a:t>May be geographically dispersed</a:t>
            </a:r>
          </a:p>
          <a:p>
            <a:r>
              <a:rPr lang="en-US" dirty="0"/>
              <a:t>User disconnections during restores</a:t>
            </a:r>
          </a:p>
          <a:p>
            <a:r>
              <a:rPr lang="en-US" dirty="0"/>
              <a:t>Require additional feature to load balance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2" y="1417638"/>
            <a:ext cx="41052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9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Shared Databases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Enterprise edition </a:t>
            </a:r>
          </a:p>
          <a:p>
            <a:r>
              <a:rPr lang="en-US" dirty="0"/>
              <a:t>Read-only</a:t>
            </a:r>
          </a:p>
          <a:p>
            <a:pPr lvl="1"/>
            <a:r>
              <a:rPr lang="en-US" dirty="0"/>
              <a:t>Updating the DB may be difficult / decrease availability</a:t>
            </a:r>
          </a:p>
          <a:p>
            <a:r>
              <a:rPr lang="en-US" dirty="0"/>
              <a:t>Require additional feature to load balance</a:t>
            </a:r>
          </a:p>
        </p:txBody>
      </p:sp>
      <p:pic>
        <p:nvPicPr>
          <p:cNvPr id="1026" name="Picture 2" descr="Aa479364.scaloutsql01(en-us,MSDN.10)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62" y="3697294"/>
            <a:ext cx="5314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77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Partitioned</a:t>
            </a:r>
            <a:r>
              <a:rPr lang="fr-FR" dirty="0"/>
              <a:t>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 reduction (lock escalation at partition level)</a:t>
            </a:r>
          </a:p>
          <a:p>
            <a:r>
              <a:rPr lang="en-US" dirty="0"/>
              <a:t>Deal with different kind of storage / compression level</a:t>
            </a:r>
          </a:p>
          <a:p>
            <a:r>
              <a:rPr lang="en-US" dirty="0"/>
              <a:t>Truncate table / truncate partition (new in SQL 2016)</a:t>
            </a:r>
          </a:p>
          <a:p>
            <a:r>
              <a:rPr lang="en-US" dirty="0"/>
              <a:t>Page latch contention</a:t>
            </a:r>
          </a:p>
          <a:p>
            <a:r>
              <a:rPr lang="en-US" dirty="0"/>
              <a:t>Incremental Statistics</a:t>
            </a:r>
          </a:p>
          <a:p>
            <a:r>
              <a:rPr lang="en-US" dirty="0"/>
              <a:t>Edition enterprise</a:t>
            </a:r>
          </a:p>
          <a:p>
            <a:r>
              <a:rPr lang="en-US" dirty="0"/>
              <a:t>Demo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3338746"/>
            <a:ext cx="2586037" cy="26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8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Groups – RO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Only Load Balancing : New in SQL Server 2016</a:t>
            </a:r>
          </a:p>
          <a:p>
            <a:r>
              <a:rPr lang="en-US" dirty="0"/>
              <a:t>Easy setup &amp; does not require high skills on system administration</a:t>
            </a:r>
          </a:p>
          <a:p>
            <a:r>
              <a:rPr lang="en-US" dirty="0"/>
              <a:t>Enterprise edition</a:t>
            </a:r>
          </a:p>
          <a:p>
            <a:r>
              <a:rPr lang="en-US" dirty="0"/>
              <a:t>Domain agnostic</a:t>
            </a:r>
          </a:p>
          <a:p>
            <a:r>
              <a:rPr lang="en-US" dirty="0"/>
              <a:t>Up to 8 RO replicas</a:t>
            </a:r>
          </a:p>
          <a:p>
            <a:r>
              <a:rPr lang="en-US" dirty="0"/>
              <a:t>3 synchronous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03" y="2697979"/>
            <a:ext cx="6443780" cy="32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Broker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operations</a:t>
            </a:r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Same database</a:t>
            </a:r>
          </a:p>
          <a:p>
            <a:pPr lvl="1"/>
            <a:r>
              <a:rPr lang="en-US" dirty="0"/>
              <a:t>Same instance different database</a:t>
            </a:r>
          </a:p>
          <a:p>
            <a:pPr lvl="1"/>
            <a:r>
              <a:rPr lang="en-US" dirty="0"/>
              <a:t>Different instance</a:t>
            </a:r>
          </a:p>
          <a:p>
            <a:r>
              <a:rPr lang="en-US" dirty="0"/>
              <a:t>Routing between instances</a:t>
            </a:r>
          </a:p>
          <a:p>
            <a:pPr lvl="1"/>
            <a:r>
              <a:rPr lang="en-US" dirty="0"/>
              <a:t>N to 1</a:t>
            </a:r>
          </a:p>
          <a:p>
            <a:pPr lvl="1"/>
            <a:r>
              <a:rPr lang="en-US" dirty="0"/>
              <a:t>1 to N : load balancing</a:t>
            </a:r>
          </a:p>
          <a:p>
            <a:pPr lvl="1"/>
            <a:r>
              <a:rPr lang="en-US" dirty="0"/>
              <a:t>1 to N : multicasting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175" y="1328738"/>
            <a:ext cx="5047619" cy="33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4563243"/>
            <a:ext cx="1063714" cy="1406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329" y="4703347"/>
            <a:ext cx="2371242" cy="13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09600" y="275167"/>
            <a:ext cx="11151029" cy="657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Christophe LAPORTE</a:t>
            </a:r>
            <a:endParaRPr lang="fr-FR" dirty="0"/>
          </a:p>
        </p:txBody>
      </p:sp>
      <p:grpSp>
        <p:nvGrpSpPr>
          <p:cNvPr id="3" name="Group 2"/>
          <p:cNvGrpSpPr/>
          <p:nvPr/>
        </p:nvGrpSpPr>
        <p:grpSpPr>
          <a:xfrm>
            <a:off x="1513050" y="1299435"/>
            <a:ext cx="5981227" cy="864096"/>
            <a:chOff x="611560" y="1059582"/>
            <a:chExt cx="5981227" cy="864096"/>
          </a:xfrm>
        </p:grpSpPr>
        <p:pic>
          <p:nvPicPr>
            <p:cNvPr id="4" name="Picture 2" descr="http://blogs.msdn.com/cfs-file.ashx/__key/communityserver-components-userfiles/00-00-03-24-02-Attached+Files/1768.sql_5F00_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059582"/>
              <a:ext cx="2358190" cy="864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131840" y="1137687"/>
              <a:ext cx="34609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/>
                <a:t>~ depuis </a:t>
              </a:r>
              <a:r>
                <a:rPr lang="fr-FR" sz="2000" b="1" dirty="0"/>
                <a:t>1997</a:t>
              </a:r>
            </a:p>
            <a:p>
              <a:r>
                <a:rPr lang="fr-FR" sz="2000" b="1" dirty="0"/>
                <a:t>6.5 &lt;= SQL Server &lt;= 2016</a:t>
              </a:r>
              <a:endParaRPr lang="fr-FR" b="1" dirty="0"/>
            </a:p>
          </p:txBody>
        </p:sp>
      </p:grpSp>
      <p:pic>
        <p:nvPicPr>
          <p:cNvPr id="6" name="Picture 2" descr="I:\Mes Documents\Microsoft\Certifications MVP\MVP Logo Kit With Enhancements\MVP_FullColor_ForSc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454" y="1035652"/>
            <a:ext cx="1399583" cy="219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3" descr="https://www.certificationlogobuilder.com/images/certtracks/MC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827" y="3694410"/>
            <a:ext cx="1503480" cy="1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www.certificationlogobuilder.com/images/certtracks/MC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15" y="4672433"/>
            <a:ext cx="1516668" cy="8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427821" y="4875510"/>
            <a:ext cx="2446800" cy="648841"/>
            <a:chOff x="611560" y="2019299"/>
            <a:chExt cx="2446800" cy="648841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019299"/>
              <a:ext cx="945354" cy="648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373283" y="2159053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/>
                <a:t>@</a:t>
              </a:r>
              <a:r>
                <a:rPr lang="fr-FR" sz="2400" b="1" dirty="0" err="1"/>
                <a:t>conseilit</a:t>
              </a:r>
              <a:endParaRPr lang="fr-FR" sz="2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13050" y="2641466"/>
            <a:ext cx="5341105" cy="567023"/>
            <a:chOff x="687142" y="2796815"/>
            <a:chExt cx="5341105" cy="567023"/>
          </a:xfrm>
        </p:grpSpPr>
        <p:pic>
          <p:nvPicPr>
            <p:cNvPr id="13" name="Picture 7" descr="http://www.androrev.com/wp-content/uploads/2011/10/New-Hotmail-Logo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78" t="18827" r="9334" b="12058"/>
            <a:stretch/>
          </p:blipFill>
          <p:spPr bwMode="auto">
            <a:xfrm>
              <a:off x="687142" y="2796815"/>
              <a:ext cx="794190" cy="567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03648" y="2859782"/>
              <a:ext cx="4624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/>
                <a:t>christophe_laporte@hotmail.fr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56747" y="3686424"/>
            <a:ext cx="5496923" cy="711151"/>
            <a:chOff x="734219" y="3968189"/>
            <a:chExt cx="5496923" cy="711151"/>
          </a:xfrm>
        </p:grpSpPr>
        <p:pic>
          <p:nvPicPr>
            <p:cNvPr id="16" name="Picture 9" descr="logo wordpress HD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19" y="3968189"/>
              <a:ext cx="711151" cy="7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456180" y="4139098"/>
              <a:ext cx="4774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/>
                <a:t>http://conseilit.wordpress.com/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43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– Service broker &amp; NLB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30599331"/>
              </p:ext>
            </p:extLst>
          </p:nvPr>
        </p:nvGraphicFramePr>
        <p:xfrm>
          <a:off x="-781540" y="1144208"/>
          <a:ext cx="7595997" cy="484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935" y="1329686"/>
            <a:ext cx="7129403" cy="33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8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 containers / Docker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 services</a:t>
            </a:r>
          </a:p>
          <a:p>
            <a:r>
              <a:rPr lang="en-US" dirty="0"/>
              <a:t>Lightweight SQL Server instance</a:t>
            </a:r>
          </a:p>
          <a:p>
            <a:r>
              <a:rPr lang="en-US" dirty="0"/>
              <a:t>Quick response to load increase</a:t>
            </a:r>
          </a:p>
          <a:p>
            <a:r>
              <a:rPr lang="en-US" dirty="0"/>
              <a:t>To be combined with other solutions</a:t>
            </a:r>
          </a:p>
          <a:p>
            <a:pPr lvl="1"/>
            <a:r>
              <a:rPr lang="en-US" dirty="0"/>
              <a:t>Third party load balancer</a:t>
            </a:r>
          </a:p>
          <a:p>
            <a:pPr lvl="1"/>
            <a:r>
              <a:rPr lang="en-US" dirty="0"/>
              <a:t>(/!\ Replication /!\ )</a:t>
            </a:r>
          </a:p>
          <a:p>
            <a:pPr lvl="1"/>
            <a:r>
              <a:rPr lang="en-US" dirty="0"/>
              <a:t>Service Broker</a:t>
            </a:r>
          </a:p>
          <a:p>
            <a:pPr lvl="1"/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4702624"/>
            <a:ext cx="7841590" cy="944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69" y="1757283"/>
            <a:ext cx="4760931" cy="14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0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load balance workload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NLB </a:t>
            </a:r>
          </a:p>
          <a:p>
            <a:r>
              <a:rPr lang="en-US" dirty="0"/>
              <a:t>Windows 2016 Software Load Balancing (SLB) for SDN</a:t>
            </a:r>
          </a:p>
          <a:p>
            <a:r>
              <a:rPr lang="en-US" dirty="0"/>
              <a:t>3rd party hardware </a:t>
            </a:r>
          </a:p>
          <a:p>
            <a:r>
              <a:rPr lang="en-US" dirty="0"/>
              <a:t>3rd party software</a:t>
            </a:r>
          </a:p>
          <a:p>
            <a:pPr lvl="1"/>
            <a:r>
              <a:rPr lang="en-US" dirty="0"/>
              <a:t>Kemp</a:t>
            </a:r>
          </a:p>
          <a:p>
            <a:pPr lvl="1"/>
            <a:r>
              <a:rPr lang="en-US" dirty="0" err="1"/>
              <a:t>Pfsense</a:t>
            </a:r>
            <a:endParaRPr lang="en-US" dirty="0"/>
          </a:p>
          <a:p>
            <a:pPr lvl="1"/>
            <a:r>
              <a:rPr lang="en-US" dirty="0" err="1"/>
              <a:t>Scalearc</a:t>
            </a:r>
            <a:endParaRPr lang="en-US" dirty="0"/>
          </a:p>
          <a:p>
            <a:pPr lvl="1"/>
            <a:r>
              <a:rPr lang="en-US" dirty="0"/>
              <a:t>Nginx</a:t>
            </a:r>
          </a:p>
          <a:p>
            <a:pPr lvl="1"/>
            <a:r>
              <a:rPr lang="en-US" dirty="0"/>
              <a:t>…</a:t>
            </a:r>
          </a:p>
          <a:p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8" t="52667" r="51493" b="28069"/>
          <a:stretch/>
        </p:blipFill>
        <p:spPr>
          <a:xfrm>
            <a:off x="5727510" y="2892990"/>
            <a:ext cx="5854890" cy="1317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164" t="19393" r="6089" b="62935"/>
          <a:stretch/>
        </p:blipFill>
        <p:spPr>
          <a:xfrm>
            <a:off x="3330053" y="4393180"/>
            <a:ext cx="8543499" cy="11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</a:t>
            </a:r>
            <a:r>
              <a:rPr lang="fr-FR" dirty="0"/>
              <a:t> – Service Broker &amp; </a:t>
            </a:r>
            <a:r>
              <a:rPr lang="en-US" dirty="0"/>
              <a:t>Multicasting with Docker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5" y="1635176"/>
            <a:ext cx="5755355" cy="4235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00" y="1417638"/>
            <a:ext cx="6736973" cy="380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8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SQL Server on Azure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 covered in this session</a:t>
            </a:r>
          </a:p>
          <a:p>
            <a:r>
              <a:rPr lang="en-US" dirty="0"/>
              <a:t>By design</a:t>
            </a:r>
          </a:p>
          <a:p>
            <a:pPr lvl="1"/>
            <a:r>
              <a:rPr lang="en-US" dirty="0"/>
              <a:t>SQL </a:t>
            </a:r>
            <a:r>
              <a:rPr lang="en-US" dirty="0" err="1"/>
              <a:t>DataWarehouse</a:t>
            </a:r>
            <a:endParaRPr lang="en-US" dirty="0"/>
          </a:p>
          <a:p>
            <a:pPr lvl="2"/>
            <a:r>
              <a:rPr lang="en-US" dirty="0"/>
              <a:t>Elastic data warehouse as a service </a:t>
            </a:r>
          </a:p>
          <a:p>
            <a:pPr lvl="1"/>
            <a:r>
              <a:rPr lang="en-US" dirty="0"/>
              <a:t>Azure SQL Databases</a:t>
            </a:r>
          </a:p>
          <a:p>
            <a:pPr lvl="2"/>
            <a:r>
              <a:rPr lang="en-US" dirty="0" err="1"/>
              <a:t>Sharding</a:t>
            </a:r>
            <a:r>
              <a:rPr lang="en-US" dirty="0"/>
              <a:t> / Federation</a:t>
            </a:r>
          </a:p>
          <a:p>
            <a:pPr lvl="2"/>
            <a:r>
              <a:rPr lang="en-US" dirty="0"/>
              <a:t>Elastic pools</a:t>
            </a:r>
          </a:p>
          <a:p>
            <a:r>
              <a:rPr lang="en-US" dirty="0"/>
              <a:t>Scale up/down</a:t>
            </a:r>
          </a:p>
          <a:p>
            <a:pPr lvl="1"/>
            <a:r>
              <a:rPr lang="en-US" sz="2800" dirty="0"/>
              <a:t>Change service-tiers for a given database </a:t>
            </a:r>
            <a:endParaRPr lang="en-US" dirty="0"/>
          </a:p>
          <a:p>
            <a:r>
              <a:rPr lang="en-US" dirty="0"/>
              <a:t>Scale out</a:t>
            </a:r>
          </a:p>
          <a:p>
            <a:pPr lvl="1"/>
            <a:r>
              <a:rPr lang="en-US" dirty="0"/>
              <a:t>Add Remove databases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274638"/>
            <a:ext cx="10972800" cy="1143000"/>
          </a:xfrm>
        </p:spPr>
        <p:txBody>
          <a:bodyPr/>
          <a:lstStyle/>
          <a:p>
            <a:r>
              <a:rPr lang="en-US" dirty="0"/>
              <a:t>The future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33" y="4565450"/>
            <a:ext cx="6958612" cy="1308213"/>
          </a:xfrm>
        </p:spPr>
        <p:txBody>
          <a:bodyPr>
            <a:normAutofit/>
          </a:bodyPr>
          <a:lstStyle/>
          <a:p>
            <a:r>
              <a:rPr lang="en-US" sz="2400" dirty="0"/>
              <a:t>Probably a mix of solutions</a:t>
            </a:r>
          </a:p>
          <a:p>
            <a:r>
              <a:rPr lang="en-US" sz="2400" dirty="0"/>
              <a:t>Including hybrid </a:t>
            </a:r>
            <a:r>
              <a:rPr lang="en-US" sz="2400" dirty="0" err="1"/>
              <a:t>hyprescale</a:t>
            </a:r>
            <a:r>
              <a:rPr lang="en-US" sz="2400" dirty="0"/>
              <a:t> architecture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013839" y="731968"/>
            <a:ext cx="11028998" cy="5548201"/>
            <a:chOff x="486152" y="1448812"/>
            <a:chExt cx="11028998" cy="5548201"/>
          </a:xfrm>
        </p:grpSpPr>
        <p:sp>
          <p:nvSpPr>
            <p:cNvPr id="4" name="Rectangle 3"/>
            <p:cNvSpPr/>
            <p:nvPr/>
          </p:nvSpPr>
          <p:spPr bwMode="auto">
            <a:xfrm>
              <a:off x="1729886" y="1448812"/>
              <a:ext cx="3942937" cy="367542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9144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140987" y="3098801"/>
              <a:ext cx="3297775" cy="1818780"/>
            </a:xfrm>
            <a:prstGeom prst="rect">
              <a:avLst/>
            </a:prstGeom>
            <a:gradFill>
              <a:gsLst>
                <a:gs pos="100000">
                  <a:schemeClr val="bg2">
                    <a:lumMod val="90000"/>
                  </a:schemeClr>
                </a:gs>
                <a:gs pos="50000">
                  <a:schemeClr val="bg1">
                    <a:lumMod val="100000"/>
                    <a:alpha val="97000"/>
                  </a:schemeClr>
                </a:gs>
                <a:gs pos="3000">
                  <a:schemeClr val="tx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3031653" y="3061249"/>
              <a:ext cx="21220" cy="1138509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5117" y="5353723"/>
              <a:ext cx="1414155" cy="9813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7228" y="6005513"/>
              <a:ext cx="647419" cy="647419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6286341" y="6329222"/>
              <a:ext cx="880786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58293" y="4362643"/>
              <a:ext cx="1423615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Availability Group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49946" y="3222343"/>
              <a:ext cx="2120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000000"/>
                  </a:solidFill>
                </a:rPr>
                <a:t>Stretch </a:t>
              </a:r>
            </a:p>
            <a:p>
              <a:r>
                <a:rPr lang="en-IN" sz="1400" dirty="0">
                  <a:solidFill>
                    <a:srgbClr val="000000"/>
                  </a:solidFill>
                </a:rPr>
                <a:t>Database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28886" y="2027641"/>
              <a:ext cx="1625278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solidFill>
                    <a:schemeClr val="tx1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>
                  <a:solidFill>
                    <a:srgbClr val="C00000"/>
                  </a:solidFill>
                </a:rPr>
                <a:t>Shopping Cart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08912" y="2329710"/>
              <a:ext cx="846942" cy="860229"/>
            </a:xfrm>
            <a:prstGeom prst="rect">
              <a:avLst/>
            </a:pr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86" y="2363867"/>
              <a:ext cx="279082" cy="28923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486152" y="2676661"/>
              <a:ext cx="1073860" cy="623435"/>
              <a:chOff x="6621548" y="1348646"/>
              <a:chExt cx="1370674" cy="63441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958" y="1348646"/>
                <a:ext cx="525355" cy="33046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621548" y="1513265"/>
                <a:ext cx="1370674" cy="46979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IN" sz="1200" dirty="0">
                    <a:solidFill>
                      <a:schemeClr val="tx1">
                        <a:lumMod val="7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Customer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462371" y="4770298"/>
              <a:ext cx="914274" cy="589210"/>
              <a:chOff x="4376952" y="3761734"/>
              <a:chExt cx="1095215" cy="705819"/>
            </a:xfrm>
            <a:solidFill>
              <a:srgbClr val="A8141A"/>
            </a:solidFill>
          </p:grpSpPr>
          <p:sp>
            <p:nvSpPr>
              <p:cNvPr id="19" name="Freeform 55"/>
              <p:cNvSpPr>
                <a:spLocks/>
              </p:cNvSpPr>
              <p:nvPr/>
            </p:nvSpPr>
            <p:spPr bwMode="auto">
              <a:xfrm>
                <a:off x="4376952" y="3761734"/>
                <a:ext cx="722869" cy="541469"/>
              </a:xfrm>
              <a:custGeom>
                <a:avLst/>
                <a:gdLst>
                  <a:gd name="T0" fmla="*/ 536 w 594"/>
                  <a:gd name="T1" fmla="*/ 330 h 446"/>
                  <a:gd name="T2" fmla="*/ 483 w 594"/>
                  <a:gd name="T3" fmla="*/ 365 h 446"/>
                  <a:gd name="T4" fmla="*/ 148 w 594"/>
                  <a:gd name="T5" fmla="*/ 365 h 446"/>
                  <a:gd name="T6" fmla="*/ 45 w 594"/>
                  <a:gd name="T7" fmla="*/ 262 h 446"/>
                  <a:gd name="T8" fmla="*/ 148 w 594"/>
                  <a:gd name="T9" fmla="*/ 159 h 446"/>
                  <a:gd name="T10" fmla="*/ 196 w 594"/>
                  <a:gd name="T11" fmla="*/ 159 h 446"/>
                  <a:gd name="T12" fmla="*/ 206 w 594"/>
                  <a:gd name="T13" fmla="*/ 125 h 446"/>
                  <a:gd name="T14" fmla="*/ 212 w 594"/>
                  <a:gd name="T15" fmla="*/ 114 h 446"/>
                  <a:gd name="T16" fmla="*/ 331 w 594"/>
                  <a:gd name="T17" fmla="*/ 45 h 446"/>
                  <a:gd name="T18" fmla="*/ 441 w 594"/>
                  <a:gd name="T19" fmla="*/ 101 h 446"/>
                  <a:gd name="T20" fmla="*/ 486 w 594"/>
                  <a:gd name="T21" fmla="*/ 86 h 446"/>
                  <a:gd name="T22" fmla="*/ 331 w 594"/>
                  <a:gd name="T23" fmla="*/ 0 h 446"/>
                  <a:gd name="T24" fmla="*/ 162 w 594"/>
                  <a:gd name="T25" fmla="*/ 114 h 446"/>
                  <a:gd name="T26" fmla="*/ 162 w 594"/>
                  <a:gd name="T27" fmla="*/ 115 h 446"/>
                  <a:gd name="T28" fmla="*/ 162 w 594"/>
                  <a:gd name="T29" fmla="*/ 114 h 446"/>
                  <a:gd name="T30" fmla="*/ 149 w 594"/>
                  <a:gd name="T31" fmla="*/ 114 h 446"/>
                  <a:gd name="T32" fmla="*/ 0 w 594"/>
                  <a:gd name="T33" fmla="*/ 263 h 446"/>
                  <a:gd name="T34" fmla="*/ 149 w 594"/>
                  <a:gd name="T35" fmla="*/ 411 h 446"/>
                  <a:gd name="T36" fmla="*/ 484 w 594"/>
                  <a:gd name="T37" fmla="*/ 411 h 446"/>
                  <a:gd name="T38" fmla="*/ 537 w 594"/>
                  <a:gd name="T39" fmla="*/ 446 h 446"/>
                  <a:gd name="T40" fmla="*/ 594 w 594"/>
                  <a:gd name="T41" fmla="*/ 388 h 446"/>
                  <a:gd name="T42" fmla="*/ 536 w 594"/>
                  <a:gd name="T43" fmla="*/ 33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4" h="446">
                    <a:moveTo>
                      <a:pt x="536" y="330"/>
                    </a:moveTo>
                    <a:cubicBezTo>
                      <a:pt x="512" y="330"/>
                      <a:pt x="493" y="344"/>
                      <a:pt x="483" y="365"/>
                    </a:cubicBezTo>
                    <a:lnTo>
                      <a:pt x="148" y="365"/>
                    </a:lnTo>
                    <a:cubicBezTo>
                      <a:pt x="92" y="365"/>
                      <a:pt x="45" y="319"/>
                      <a:pt x="45" y="262"/>
                    </a:cubicBezTo>
                    <a:cubicBezTo>
                      <a:pt x="45" y="205"/>
                      <a:pt x="91" y="159"/>
                      <a:pt x="148" y="159"/>
                    </a:cubicBezTo>
                    <a:lnTo>
                      <a:pt x="196" y="159"/>
                    </a:lnTo>
                    <a:cubicBezTo>
                      <a:pt x="198" y="147"/>
                      <a:pt x="202" y="136"/>
                      <a:pt x="206" y="125"/>
                    </a:cubicBezTo>
                    <a:cubicBezTo>
                      <a:pt x="208" y="121"/>
                      <a:pt x="210" y="117"/>
                      <a:pt x="212" y="114"/>
                    </a:cubicBezTo>
                    <a:cubicBezTo>
                      <a:pt x="236" y="73"/>
                      <a:pt x="280" y="45"/>
                      <a:pt x="331" y="45"/>
                    </a:cubicBezTo>
                    <a:cubicBezTo>
                      <a:pt x="376" y="45"/>
                      <a:pt x="416" y="67"/>
                      <a:pt x="441" y="101"/>
                    </a:cubicBezTo>
                    <a:cubicBezTo>
                      <a:pt x="455" y="95"/>
                      <a:pt x="470" y="89"/>
                      <a:pt x="486" y="86"/>
                    </a:cubicBezTo>
                    <a:cubicBezTo>
                      <a:pt x="454" y="34"/>
                      <a:pt x="396" y="0"/>
                      <a:pt x="331" y="0"/>
                    </a:cubicBezTo>
                    <a:cubicBezTo>
                      <a:pt x="255" y="0"/>
                      <a:pt x="189" y="48"/>
                      <a:pt x="162" y="114"/>
                    </a:cubicBezTo>
                    <a:cubicBezTo>
                      <a:pt x="162" y="114"/>
                      <a:pt x="162" y="115"/>
                      <a:pt x="162" y="115"/>
                    </a:cubicBezTo>
                    <a:cubicBezTo>
                      <a:pt x="162" y="115"/>
                      <a:pt x="162" y="114"/>
                      <a:pt x="162" y="114"/>
                    </a:cubicBezTo>
                    <a:lnTo>
                      <a:pt x="149" y="114"/>
                    </a:lnTo>
                    <a:cubicBezTo>
                      <a:pt x="67" y="114"/>
                      <a:pt x="0" y="180"/>
                      <a:pt x="0" y="263"/>
                    </a:cubicBezTo>
                    <a:cubicBezTo>
                      <a:pt x="0" y="345"/>
                      <a:pt x="66" y="411"/>
                      <a:pt x="149" y="411"/>
                    </a:cubicBezTo>
                    <a:lnTo>
                      <a:pt x="484" y="411"/>
                    </a:lnTo>
                    <a:cubicBezTo>
                      <a:pt x="493" y="432"/>
                      <a:pt x="513" y="446"/>
                      <a:pt x="537" y="446"/>
                    </a:cubicBezTo>
                    <a:cubicBezTo>
                      <a:pt x="568" y="446"/>
                      <a:pt x="594" y="421"/>
                      <a:pt x="594" y="388"/>
                    </a:cubicBezTo>
                    <a:cubicBezTo>
                      <a:pt x="594" y="356"/>
                      <a:pt x="567" y="330"/>
                      <a:pt x="536" y="33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auto">
              <a:xfrm>
                <a:off x="4611544" y="3886531"/>
                <a:ext cx="860623" cy="581022"/>
              </a:xfrm>
              <a:custGeom>
                <a:avLst/>
                <a:gdLst>
                  <a:gd name="T0" fmla="*/ 527 w 707"/>
                  <a:gd name="T1" fmla="*/ 114 h 478"/>
                  <a:gd name="T2" fmla="*/ 343 w 707"/>
                  <a:gd name="T3" fmla="*/ 0 h 478"/>
                  <a:gd name="T4" fmla="*/ 143 w 707"/>
                  <a:gd name="T5" fmla="*/ 160 h 478"/>
                  <a:gd name="T6" fmla="*/ 27 w 707"/>
                  <a:gd name="T7" fmla="*/ 227 h 478"/>
                  <a:gd name="T8" fmla="*/ 272 w 707"/>
                  <a:gd name="T9" fmla="*/ 227 h 478"/>
                  <a:gd name="T10" fmla="*/ 343 w 707"/>
                  <a:gd name="T11" fmla="*/ 193 h 478"/>
                  <a:gd name="T12" fmla="*/ 434 w 707"/>
                  <a:gd name="T13" fmla="*/ 284 h 478"/>
                  <a:gd name="T14" fmla="*/ 343 w 707"/>
                  <a:gd name="T15" fmla="*/ 375 h 478"/>
                  <a:gd name="T16" fmla="*/ 272 w 707"/>
                  <a:gd name="T17" fmla="*/ 340 h 478"/>
                  <a:gd name="T18" fmla="*/ 0 w 707"/>
                  <a:gd name="T19" fmla="*/ 340 h 478"/>
                  <a:gd name="T20" fmla="*/ 158 w 707"/>
                  <a:gd name="T21" fmla="*/ 478 h 478"/>
                  <a:gd name="T22" fmla="*/ 159 w 707"/>
                  <a:gd name="T23" fmla="*/ 478 h 478"/>
                  <a:gd name="T24" fmla="*/ 524 w 707"/>
                  <a:gd name="T25" fmla="*/ 478 h 478"/>
                  <a:gd name="T26" fmla="*/ 525 w 707"/>
                  <a:gd name="T27" fmla="*/ 478 h 478"/>
                  <a:gd name="T28" fmla="*/ 707 w 707"/>
                  <a:gd name="T29" fmla="*/ 296 h 478"/>
                  <a:gd name="T30" fmla="*/ 527 w 707"/>
                  <a:gd name="T31" fmla="*/ 11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7" h="478">
                    <a:moveTo>
                      <a:pt x="527" y="114"/>
                    </a:moveTo>
                    <a:cubicBezTo>
                      <a:pt x="493" y="47"/>
                      <a:pt x="423" y="0"/>
                      <a:pt x="343" y="0"/>
                    </a:cubicBezTo>
                    <a:cubicBezTo>
                      <a:pt x="245" y="0"/>
                      <a:pt x="163" y="68"/>
                      <a:pt x="143" y="160"/>
                    </a:cubicBezTo>
                    <a:cubicBezTo>
                      <a:pt x="95" y="164"/>
                      <a:pt x="54" y="190"/>
                      <a:pt x="27" y="227"/>
                    </a:cubicBezTo>
                    <a:lnTo>
                      <a:pt x="272" y="227"/>
                    </a:lnTo>
                    <a:cubicBezTo>
                      <a:pt x="288" y="206"/>
                      <a:pt x="314" y="193"/>
                      <a:pt x="343" y="193"/>
                    </a:cubicBezTo>
                    <a:cubicBezTo>
                      <a:pt x="393" y="193"/>
                      <a:pt x="434" y="234"/>
                      <a:pt x="434" y="284"/>
                    </a:cubicBezTo>
                    <a:cubicBezTo>
                      <a:pt x="434" y="334"/>
                      <a:pt x="393" y="375"/>
                      <a:pt x="343" y="375"/>
                    </a:cubicBezTo>
                    <a:cubicBezTo>
                      <a:pt x="314" y="375"/>
                      <a:pt x="289" y="362"/>
                      <a:pt x="272" y="340"/>
                    </a:cubicBezTo>
                    <a:lnTo>
                      <a:pt x="0" y="340"/>
                    </a:lnTo>
                    <a:cubicBezTo>
                      <a:pt x="11" y="418"/>
                      <a:pt x="78" y="478"/>
                      <a:pt x="158" y="478"/>
                    </a:cubicBezTo>
                    <a:cubicBezTo>
                      <a:pt x="158" y="478"/>
                      <a:pt x="159" y="478"/>
                      <a:pt x="159" y="478"/>
                    </a:cubicBezTo>
                    <a:lnTo>
                      <a:pt x="524" y="478"/>
                    </a:lnTo>
                    <a:cubicBezTo>
                      <a:pt x="524" y="478"/>
                      <a:pt x="525" y="478"/>
                      <a:pt x="525" y="478"/>
                    </a:cubicBezTo>
                    <a:cubicBezTo>
                      <a:pt x="626" y="478"/>
                      <a:pt x="707" y="396"/>
                      <a:pt x="707" y="296"/>
                    </a:cubicBezTo>
                    <a:cubicBezTo>
                      <a:pt x="707" y="196"/>
                      <a:pt x="627" y="115"/>
                      <a:pt x="527" y="11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>
              <a:off x="2798784" y="3061249"/>
              <a:ext cx="16464" cy="1138509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506771" y="3787695"/>
              <a:ext cx="1018553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History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6338" y="5291604"/>
              <a:ext cx="1396427" cy="513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141" y="2443108"/>
              <a:ext cx="795261" cy="576254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>
              <a:stCxn id="8" idx="0"/>
            </p:cNvCxnSpPr>
            <p:nvPr/>
          </p:nvCxnSpPr>
          <p:spPr>
            <a:xfrm flipH="1" flipV="1">
              <a:off x="4131978" y="4122032"/>
              <a:ext cx="3368960" cy="1883481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3"/>
              <a:endCxn id="24" idx="1"/>
            </p:cNvCxnSpPr>
            <p:nvPr/>
          </p:nvCxnSpPr>
          <p:spPr>
            <a:xfrm flipV="1">
              <a:off x="1355854" y="2731235"/>
              <a:ext cx="1182287" cy="2859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226" y="3917670"/>
              <a:ext cx="720854" cy="100649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1937" y="3950293"/>
              <a:ext cx="720854" cy="92418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5139" y="3912417"/>
              <a:ext cx="720854" cy="101174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>
              <a:off x="1986455" y="4468193"/>
              <a:ext cx="7367752" cy="228149"/>
            </a:xfrm>
            <a:prstGeom prst="rect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prstDash val="dash"/>
              <a:beve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0055" y="5695118"/>
              <a:ext cx="3053048" cy="130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In-Memory ColumnStore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 err="1">
                  <a:solidFill>
                    <a:schemeClr val="tx1">
                      <a:lumMod val="50000"/>
                    </a:schemeClr>
                  </a:solidFill>
                </a:rPr>
                <a:t>AlwaysOn</a:t>
              </a: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 Asynchronous Replica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Stretch Database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IN" sz="1400" dirty="0">
                  <a:solidFill>
                    <a:schemeClr val="tx1">
                      <a:lumMod val="50000"/>
                    </a:schemeClr>
                  </a:solidFill>
                </a:rPr>
                <a:t>Temporal Database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13051" y="4878971"/>
              <a:ext cx="1894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Shopping Cart OLTP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0993" y="3215081"/>
              <a:ext cx="720854" cy="632517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 bwMode="auto">
            <a:xfrm>
              <a:off x="4529105" y="2398027"/>
              <a:ext cx="846942" cy="860229"/>
            </a:xfrm>
            <a:prstGeom prst="rect">
              <a:avLst/>
            </a:pr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6479" y="2453203"/>
              <a:ext cx="279082" cy="28923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4600935" y="2744978"/>
              <a:ext cx="1073860" cy="623435"/>
              <a:chOff x="6742283" y="1348646"/>
              <a:chExt cx="1370674" cy="63441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958" y="1348646"/>
                <a:ext cx="525355" cy="330465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6742283" y="1513265"/>
                <a:ext cx="1370674" cy="469796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IN" sz="1200" dirty="0">
                    <a:solidFill>
                      <a:schemeClr val="tx1">
                        <a:lumMod val="7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CSR</a:t>
                </a:r>
              </a:p>
            </p:txBody>
          </p:sp>
        </p:grpSp>
        <p:sp>
          <p:nvSpPr>
            <p:cNvPr id="39" name="Right Arrow 38"/>
            <p:cNvSpPr/>
            <p:nvPr/>
          </p:nvSpPr>
          <p:spPr bwMode="auto">
            <a:xfrm rot="21094767">
              <a:off x="3226866" y="3542589"/>
              <a:ext cx="5714521" cy="459020"/>
            </a:xfrm>
            <a:prstGeom prst="rightArrow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</a:pPr>
              <a:endParaRPr lang="en-US" sz="2000" b="1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690" y="2486115"/>
              <a:ext cx="582515" cy="58251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389936" y="2015845"/>
              <a:ext cx="128924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solidFill>
                    <a:schemeClr val="tx1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>
                  <a:solidFill>
                    <a:srgbClr val="C00000"/>
                  </a:solidFill>
                </a:rPr>
                <a:t>Analytics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72651" y="2000080"/>
              <a:ext cx="1289247" cy="4893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solidFill>
                    <a:schemeClr val="tx1">
                      <a:lumMod val="50000"/>
                    </a:schemeClr>
                  </a:solidFill>
                </a:defRPr>
              </a:lvl1pPr>
            </a:lstStyle>
            <a:p>
              <a:r>
                <a:rPr lang="en-IN" dirty="0">
                  <a:solidFill>
                    <a:srgbClr val="C00000"/>
                  </a:solidFill>
                </a:rPr>
                <a:t>CSR Rep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3822777" y="3067529"/>
              <a:ext cx="19880" cy="930163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8" idx="0"/>
            </p:cNvCxnSpPr>
            <p:nvPr/>
          </p:nvCxnSpPr>
          <p:spPr>
            <a:xfrm>
              <a:off x="4946159" y="3273261"/>
              <a:ext cx="4196205" cy="677032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  <a:scene3d>
              <a:camera prst="orthographicFront"/>
              <a:lightRig rig="twoPt" dir="t"/>
            </a:scene3d>
            <a:sp3d extrusionH="76200" contourW="12700" prstMaterial="metal">
              <a:bevelT prst="relaxedInset"/>
              <a:bevelB/>
              <a:extrusionClr>
                <a:schemeClr val="bg1">
                  <a:lumMod val="50000"/>
                </a:schemeClr>
              </a:extrusionClr>
              <a:contourClr>
                <a:schemeClr val="bg2">
                  <a:lumMod val="75000"/>
                </a:schemeClr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394268" y="4067555"/>
              <a:ext cx="21208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000000"/>
                  </a:solidFill>
                </a:rPr>
                <a:t>Asynchronous</a:t>
              </a:r>
            </a:p>
            <a:p>
              <a:r>
                <a:rPr lang="en-IN" sz="1400" dirty="0">
                  <a:solidFill>
                    <a:srgbClr val="000000"/>
                  </a:solidFill>
                </a:rPr>
                <a:t>Replication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87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Q/A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Q/A</a:t>
            </a:r>
          </a:p>
          <a:p>
            <a:r>
              <a:rPr lang="en-US" dirty="0"/>
              <a:t>Thanks for attending</a:t>
            </a:r>
          </a:p>
          <a:p>
            <a:r>
              <a:rPr lang="en-US" dirty="0"/>
              <a:t>Please, fill the survey</a:t>
            </a:r>
          </a:p>
          <a:p>
            <a:r>
              <a:rPr lang="en-US" dirty="0"/>
              <a:t>Meet the Community</a:t>
            </a:r>
          </a:p>
          <a:p>
            <a:pPr lvl="1"/>
            <a:r>
              <a:rPr lang="en-US" dirty="0"/>
              <a:t>ATE corner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52892" y="780750"/>
            <a:ext cx="616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…Et en plus on peut gagner des cadeaux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55298" y="92070"/>
            <a:ext cx="6284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accent2"/>
                </a:solidFill>
              </a:rPr>
              <a:t>http://GUSS.pro/sqlsat</a:t>
            </a:r>
            <a:endParaRPr lang="fr-FR" sz="3600" b="1" dirty="0">
              <a:solidFill>
                <a:schemeClr val="accent2"/>
              </a:solidFill>
            </a:endParaRPr>
          </a:p>
        </p:txBody>
      </p:sp>
      <p:pic>
        <p:nvPicPr>
          <p:cNvPr id="8" name="Picture 7" descr="Afficher l'image d'orig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3"/>
          <a:stretch/>
        </p:blipFill>
        <p:spPr bwMode="auto">
          <a:xfrm>
            <a:off x="7790643" y="1518835"/>
            <a:ext cx="4148703" cy="38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662" y="2104914"/>
            <a:ext cx="3097149" cy="3097149"/>
          </a:xfrm>
          <a:prstGeom prst="rect">
            <a:avLst/>
          </a:prstGeom>
          <a:ln w="38100" cap="sq">
            <a:solidFill>
              <a:srgbClr val="8EAF3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865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Merci à nos sponsors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5" y="4648120"/>
            <a:ext cx="1765969" cy="74856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43" y="2621029"/>
            <a:ext cx="3835782" cy="17987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23" y="3205091"/>
            <a:ext cx="1242649" cy="11296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96" y="1591380"/>
            <a:ext cx="3871438" cy="95296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496" y="1591380"/>
            <a:ext cx="4017293" cy="93205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060" y="4646363"/>
            <a:ext cx="1828804" cy="73152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783" y="3205091"/>
            <a:ext cx="2069506" cy="940781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94" y="4651392"/>
            <a:ext cx="1283313" cy="7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5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13" y="4405847"/>
            <a:ext cx="1108628" cy="1693739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Merci à nos volontaires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55" b="9573"/>
          <a:stretch/>
        </p:blipFill>
        <p:spPr>
          <a:xfrm flipH="1">
            <a:off x="7248292" y="1513860"/>
            <a:ext cx="4089442" cy="364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265" y="1513861"/>
            <a:ext cx="2428423" cy="364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23" r="16428"/>
          <a:stretch/>
        </p:blipFill>
        <p:spPr>
          <a:xfrm>
            <a:off x="3751344" y="1513861"/>
            <a:ext cx="3942158" cy="364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76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Merci à nos sponsors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5" y="4648120"/>
            <a:ext cx="1765969" cy="74856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43" y="2621029"/>
            <a:ext cx="3835782" cy="17987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623" y="3205091"/>
            <a:ext cx="1242649" cy="11296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796" y="1591380"/>
            <a:ext cx="3871438" cy="952969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496" y="1591380"/>
            <a:ext cx="4017293" cy="93205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060" y="4646363"/>
            <a:ext cx="1828804" cy="73152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783" y="3205091"/>
            <a:ext cx="2069506" cy="940781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94" y="4651392"/>
            <a:ext cx="1283313" cy="7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73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4" name="Rectangle 3"/>
          <p:cNvSpPr/>
          <p:nvPr/>
        </p:nvSpPr>
        <p:spPr>
          <a:xfrm rot="20846534">
            <a:off x="538411" y="2629241"/>
            <a:ext cx="10999221" cy="144468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Up">
              <a:avLst/>
            </a:prstTxWarp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8EAF3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Scaling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705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Scale { up | out }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Scalability</a:t>
            </a:r>
            <a:r>
              <a:rPr lang="en-US" dirty="0"/>
              <a:t> is the ability of an application to efficiently use more resources in order to do more useful work.</a:t>
            </a:r>
          </a:p>
          <a:p>
            <a:r>
              <a:rPr lang="en-US" dirty="0"/>
              <a:t>Scale Up</a:t>
            </a:r>
          </a:p>
          <a:p>
            <a:pPr lvl="1"/>
            <a:r>
              <a:rPr lang="en-US" dirty="0"/>
              <a:t>Bigger box</a:t>
            </a:r>
          </a:p>
          <a:p>
            <a:r>
              <a:rPr lang="en-US" dirty="0"/>
              <a:t>Scale Out</a:t>
            </a:r>
          </a:p>
          <a:p>
            <a:pPr lvl="1"/>
            <a:r>
              <a:rPr lang="en-US" dirty="0"/>
              <a:t>Expending to multiple servers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563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Historically</a:t>
            </a:r>
          </a:p>
          <a:p>
            <a:pPr lvl="1"/>
            <a:r>
              <a:rPr lang="en-US" dirty="0"/>
              <a:t>Processors speed</a:t>
            </a:r>
          </a:p>
          <a:p>
            <a:pPr lvl="1"/>
            <a:r>
              <a:rPr lang="en-US" dirty="0"/>
              <a:t>More cores</a:t>
            </a:r>
          </a:p>
          <a:p>
            <a:pPr lvl="1"/>
            <a:r>
              <a:rPr lang="en-US" dirty="0"/>
              <a:t>More RAM</a:t>
            </a:r>
          </a:p>
          <a:p>
            <a:pPr lvl="1"/>
            <a:r>
              <a:rPr lang="en-US" dirty="0"/>
              <a:t>Disks faster and faster (SSD/PCI/</a:t>
            </a:r>
            <a:r>
              <a:rPr lang="en-US" dirty="0" err="1"/>
              <a:t>NVMe</a:t>
            </a:r>
            <a:r>
              <a:rPr lang="en-US" dirty="0"/>
              <a:t>)</a:t>
            </a:r>
          </a:p>
          <a:p>
            <a:r>
              <a:rPr lang="en-US" dirty="0"/>
              <a:t>Problem with scaling up</a:t>
            </a:r>
          </a:p>
          <a:p>
            <a:pPr lvl="1"/>
            <a:r>
              <a:rPr lang="en-US" dirty="0"/>
              <a:t>Fault tolerance very expensive</a:t>
            </a:r>
          </a:p>
          <a:p>
            <a:pPr lvl="1"/>
            <a:r>
              <a:rPr lang="en-US" dirty="0"/>
              <a:t>Scaling on-demand </a:t>
            </a:r>
          </a:p>
          <a:p>
            <a:pPr lvl="2"/>
            <a:r>
              <a:rPr lang="en-US" dirty="0"/>
              <a:t>Support high-end workload</a:t>
            </a:r>
          </a:p>
          <a:p>
            <a:pPr lvl="2"/>
            <a:r>
              <a:rPr lang="en-US" dirty="0"/>
              <a:t>Workload changes</a:t>
            </a:r>
          </a:p>
          <a:p>
            <a:pPr lvl="1"/>
            <a:endParaRPr lang="en-US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636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Locks</a:t>
            </a:r>
          </a:p>
          <a:p>
            <a:pPr lvl="1"/>
            <a:r>
              <a:rPr lang="en-US" dirty="0"/>
              <a:t>Latches</a:t>
            </a:r>
          </a:p>
          <a:p>
            <a:pPr lvl="1"/>
            <a:r>
              <a:rPr lang="en-US" dirty="0"/>
              <a:t>Only 1 </a:t>
            </a:r>
            <a:r>
              <a:rPr lang="en-US" dirty="0" err="1"/>
              <a:t>TempDB</a:t>
            </a:r>
            <a:r>
              <a:rPr lang="en-US" dirty="0"/>
              <a:t> (GAM / SGAM / PFS)</a:t>
            </a:r>
          </a:p>
          <a:p>
            <a:pPr lvl="2"/>
            <a:r>
              <a:rPr lang="en-US" dirty="0" err="1"/>
              <a:t>InMemory</a:t>
            </a:r>
            <a:r>
              <a:rPr lang="en-US" dirty="0"/>
              <a:t> table | durability = </a:t>
            </a:r>
            <a:r>
              <a:rPr lang="en-US" dirty="0" err="1"/>
              <a:t>schema_only</a:t>
            </a:r>
            <a:endParaRPr lang="en-US" dirty="0"/>
          </a:p>
          <a:p>
            <a:pPr lvl="1"/>
            <a:r>
              <a:rPr lang="en-US" dirty="0"/>
              <a:t>1 transaction log file / Limit of Log Manager</a:t>
            </a:r>
          </a:p>
          <a:p>
            <a:pPr lvl="2"/>
            <a:r>
              <a:rPr lang="en-US" dirty="0"/>
              <a:t>Delayed durability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31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out - the future ?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</a:t>
            </a:r>
          </a:p>
          <a:p>
            <a:r>
              <a:rPr lang="en-US" dirty="0"/>
              <a:t>Scale out often means fault tolerant</a:t>
            </a:r>
          </a:p>
          <a:p>
            <a:r>
              <a:rPr lang="en-US" dirty="0"/>
              <a:t>Small DBs / instances</a:t>
            </a:r>
          </a:p>
          <a:p>
            <a:pPr lvl="1"/>
            <a:r>
              <a:rPr lang="en-US" dirty="0"/>
              <a:t>Easier to manage</a:t>
            </a:r>
          </a:p>
          <a:p>
            <a:pPr lvl="1"/>
            <a:r>
              <a:rPr lang="en-US" dirty="0"/>
              <a:t>Lower cost / commodity hardware</a:t>
            </a:r>
          </a:p>
          <a:p>
            <a:pPr lvl="1"/>
            <a:r>
              <a:rPr lang="en-US" dirty="0"/>
              <a:t>Geographically dispersed : data nearest end-user</a:t>
            </a:r>
          </a:p>
        </p:txBody>
      </p:sp>
    </p:spTree>
    <p:extLst>
      <p:ext uri="{BB962C8B-B14F-4D97-AF65-F5344CB8AC3E}">
        <p14:creationId xmlns:p14="http://schemas.microsoft.com/office/powerpoint/2010/main" val="3635312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707</Words>
  <Application>Microsoft Office PowerPoint</Application>
  <PresentationFormat>Grand écran</PresentationFormat>
  <Paragraphs>204</Paragraphs>
  <Slides>27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Office Theme</vt:lpstr>
      <vt:lpstr>SQL Server : Scale out &amp; performance</vt:lpstr>
      <vt:lpstr>Présentation PowerPoint</vt:lpstr>
      <vt:lpstr>Merci à nos volontaires</vt:lpstr>
      <vt:lpstr>Merci à nos sponsors</vt:lpstr>
      <vt:lpstr>Agenda</vt:lpstr>
      <vt:lpstr>What Is Scale { up | out }</vt:lpstr>
      <vt:lpstr>Scale up</vt:lpstr>
      <vt:lpstr>But …</vt:lpstr>
      <vt:lpstr>Scale out</vt:lpstr>
      <vt:lpstr>How …</vt:lpstr>
      <vt:lpstr>Middle Tier/ data layer</vt:lpstr>
      <vt:lpstr>(Distributed) Partitioned Views</vt:lpstr>
      <vt:lpstr>Replication</vt:lpstr>
      <vt:lpstr>Peer-To-Peer Replication</vt:lpstr>
      <vt:lpstr>Log Shipping</vt:lpstr>
      <vt:lpstr>Scalable Shared Databases</vt:lpstr>
      <vt:lpstr>Partitioned Tables</vt:lpstr>
      <vt:lpstr>Availability Groups – RO load Balancing</vt:lpstr>
      <vt:lpstr>Service Broker</vt:lpstr>
      <vt:lpstr>Demo – Service broker &amp; NLB</vt:lpstr>
      <vt:lpstr>Windows Server containers / Docker</vt:lpstr>
      <vt:lpstr>How to load balance workload</vt:lpstr>
      <vt:lpstr>Demo – Service Broker &amp; Multicasting with Docker</vt:lpstr>
      <vt:lpstr>SQL Server on Azure …</vt:lpstr>
      <vt:lpstr>The future ?</vt:lpstr>
      <vt:lpstr>Q/A</vt:lpstr>
      <vt:lpstr>Merci à nos sponsors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SQLSaturday Paris 2015</dc:title>
  <dc:creator>Jean-Pierre Riehl</dc:creator>
  <cp:keywords>GUSS, Microsoft, PASS, SQL Server</cp:keywords>
  <cp:lastModifiedBy>Yohann Balespouey</cp:lastModifiedBy>
  <cp:revision>90</cp:revision>
  <dcterms:created xsi:type="dcterms:W3CDTF">2011-08-19T20:30:49Z</dcterms:created>
  <dcterms:modified xsi:type="dcterms:W3CDTF">2020-02-19T21:40:15Z</dcterms:modified>
  <cp:category>Data</cp:category>
</cp:coreProperties>
</file>